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7" r:id="rId3"/>
    <p:sldId id="270" r:id="rId4"/>
    <p:sldId id="302" r:id="rId5"/>
    <p:sldId id="272" r:id="rId6"/>
    <p:sldId id="291" r:id="rId7"/>
    <p:sldId id="303" r:id="rId8"/>
    <p:sldId id="304" r:id="rId9"/>
    <p:sldId id="306" r:id="rId10"/>
    <p:sldId id="295" r:id="rId11"/>
    <p:sldId id="293" r:id="rId12"/>
    <p:sldId id="296" r:id="rId13"/>
    <p:sldId id="297" r:id="rId14"/>
    <p:sldId id="301" r:id="rId15"/>
    <p:sldId id="298" r:id="rId16"/>
    <p:sldId id="280" r:id="rId17"/>
    <p:sldId id="279" r:id="rId18"/>
    <p:sldId id="281" r:id="rId19"/>
    <p:sldId id="283" r:id="rId20"/>
    <p:sldId id="282" r:id="rId21"/>
    <p:sldId id="305" r:id="rId22"/>
    <p:sldId id="28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06" autoAdjust="0"/>
    <p:restoredTop sz="95484" autoAdjust="0"/>
  </p:normalViewPr>
  <p:slideViewPr>
    <p:cSldViewPr snapToGrid="0" snapToObjects="1">
      <p:cViewPr varScale="1">
        <p:scale>
          <a:sx n="99" d="100"/>
          <a:sy n="99" d="100"/>
        </p:scale>
        <p:origin x="-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97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2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1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7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1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5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4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0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B848C-9872-D546-8158-DB229A09FEAC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4.emf"/><Relationship Id="rId5" Type="http://schemas.openxmlformats.org/officeDocument/2006/relationships/image" Target="../media/image25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gif"/><Relationship Id="rId3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5" Type="http://schemas.openxmlformats.org/officeDocument/2006/relationships/image" Target="../media/image22.png"/><Relationship Id="rId6" Type="http://schemas.openxmlformats.org/officeDocument/2006/relationships/image" Target="../media/image9.png"/><Relationship Id="rId7" Type="http://schemas.openxmlformats.org/officeDocument/2006/relationships/image" Target="../media/image23.png"/><Relationship Id="rId8" Type="http://schemas.openxmlformats.org/officeDocument/2006/relationships/oleObject" Target="../embeddings/oleObject4.bin"/><Relationship Id="rId9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06587" y="190188"/>
            <a:ext cx="2099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Low-pass Filter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79500" y="2667000"/>
            <a:ext cx="3474357" cy="1524000"/>
          </a:xfrm>
          <a:prstGeom prst="rect">
            <a:avLst/>
          </a:prstGeom>
        </p:spPr>
      </p:pic>
      <p:pic>
        <p:nvPicPr>
          <p:cNvPr id="12" name="Picture 11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43" t="28380" r="51376" b="49391"/>
          <a:stretch/>
        </p:blipFill>
        <p:spPr>
          <a:xfrm>
            <a:off x="288608" y="590298"/>
            <a:ext cx="3848078" cy="3065715"/>
          </a:xfrm>
          <a:prstGeom prst="rect">
            <a:avLst/>
          </a:prstGeom>
        </p:spPr>
      </p:pic>
      <p:pic>
        <p:nvPicPr>
          <p:cNvPr id="8" name="Picture 7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02" t="28407" r="14803" b="49390"/>
          <a:stretch/>
        </p:blipFill>
        <p:spPr>
          <a:xfrm>
            <a:off x="4718899" y="590300"/>
            <a:ext cx="3886381" cy="306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3531" y="190188"/>
            <a:ext cx="2155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High-pass Filter</a:t>
            </a:r>
            <a:endParaRPr lang="en-US" sz="2400" b="1" dirty="0"/>
          </a:p>
        </p:txBody>
      </p:sp>
      <p:pic>
        <p:nvPicPr>
          <p:cNvPr id="11" name="Picture 10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802" t="51999" r="14803" b="26436"/>
          <a:stretch/>
        </p:blipFill>
        <p:spPr>
          <a:xfrm>
            <a:off x="4944012" y="4052435"/>
            <a:ext cx="3661794" cy="2805565"/>
          </a:xfrm>
          <a:prstGeom prst="rect">
            <a:avLst/>
          </a:prstGeom>
        </p:spPr>
      </p:pic>
      <p:pic>
        <p:nvPicPr>
          <p:cNvPr id="13" name="Picture 12" descr="Filters.pd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223" t="51999" r="51188" b="26436"/>
          <a:stretch/>
        </p:blipFill>
        <p:spPr>
          <a:xfrm>
            <a:off x="-2934329" y="4052435"/>
            <a:ext cx="7348372" cy="28055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30248" y="3656013"/>
            <a:ext cx="328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Band-pass filter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0931" y="3636769"/>
            <a:ext cx="259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Notch filter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9223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3727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Power Law Scaling</a:t>
            </a:r>
            <a:endParaRPr lang="en-US" sz="3600" b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236798"/>
              </p:ext>
            </p:extLst>
          </p:nvPr>
        </p:nvGraphicFramePr>
        <p:xfrm>
          <a:off x="4947854" y="539089"/>
          <a:ext cx="2615517" cy="78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Equation" r:id="rId3" imgW="673100" imgH="203200" progId="Equation.3">
                  <p:embed/>
                </p:oleObj>
              </mc:Choice>
              <mc:Fallback>
                <p:oleObj name="Equation" r:id="rId3" imgW="673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7854" y="539089"/>
                        <a:ext cx="2615517" cy="78959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57774" y="539089"/>
            <a:ext cx="3711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/>
              <a:t>Kleiber’s</a:t>
            </a:r>
            <a:r>
              <a:rPr lang="en-US" sz="2800" b="1" dirty="0" smtClean="0"/>
              <a:t> Law </a:t>
            </a:r>
          </a:p>
          <a:p>
            <a:pPr algn="ctr"/>
            <a:r>
              <a:rPr lang="en-US" sz="2800" b="1" dirty="0" smtClean="0"/>
              <a:t>Metabolic rate vs. mass</a:t>
            </a:r>
            <a:endParaRPr lang="en-US" sz="28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073541" y="1423401"/>
            <a:ext cx="6489830" cy="5455801"/>
            <a:chOff x="1073541" y="1394915"/>
            <a:chExt cx="6489830" cy="54558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541" y="1394915"/>
              <a:ext cx="6489830" cy="524430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32992" y="6542939"/>
              <a:ext cx="48338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eesc.columbia.edu</a:t>
              </a:r>
              <a:r>
                <a:rPr lang="en-US" sz="1400" dirty="0"/>
                <a:t>/courses/</a:t>
              </a:r>
              <a:r>
                <a:rPr lang="en-US" sz="1400" dirty="0" err="1"/>
                <a:t>ees</a:t>
              </a:r>
              <a:r>
                <a:rPr lang="en-US" sz="1400" dirty="0"/>
                <a:t>/life/lectures/lect03.html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06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Energy Consumption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5865"/>
            <a:ext cx="4710822" cy="47108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28" y="3277887"/>
            <a:ext cx="4191000" cy="309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028" y="1664556"/>
            <a:ext cx="4191000" cy="2357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90054"/>
            <a:ext cx="5096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Human metabolism ~ 100W</a:t>
            </a:r>
          </a:p>
          <a:p>
            <a:r>
              <a:rPr lang="en-US" sz="2400" dirty="0" smtClean="0"/>
              <a:t>Human “social metabolism” ~ 10,000W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10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Energy Consumption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8" y="1151154"/>
            <a:ext cx="8767002" cy="5321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162" y="6472259"/>
            <a:ext cx="6680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Human_overpopulation</a:t>
            </a:r>
            <a:r>
              <a:rPr lang="en-US" sz="1400" dirty="0"/>
              <a:t>#/media/</a:t>
            </a:r>
            <a:r>
              <a:rPr lang="en-US" sz="1400" dirty="0" err="1"/>
              <a:t>File:Population_curve.svg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7182" y="778310"/>
            <a:ext cx="575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Population over 7 billion and growing!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110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Energy Consumption</a:t>
            </a:r>
            <a:endParaRPr lang="en-US" sz="3600" b="1" dirty="0"/>
          </a:p>
        </p:txBody>
      </p:sp>
      <p:sp>
        <p:nvSpPr>
          <p:cNvPr id="3" name="Oval 2"/>
          <p:cNvSpPr/>
          <p:nvPr/>
        </p:nvSpPr>
        <p:spPr>
          <a:xfrm>
            <a:off x="3090694" y="3886587"/>
            <a:ext cx="2143899" cy="2143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1310918" y="4596624"/>
            <a:ext cx="1779775" cy="723692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7385" y="4100099"/>
            <a:ext cx="19452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Energy Input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82233" y="4596624"/>
            <a:ext cx="155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Economy</a:t>
            </a:r>
            <a:endParaRPr lang="en-US" sz="28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0" y="4474609"/>
            <a:ext cx="1216901" cy="12169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9662" y="5717698"/>
            <a:ext cx="22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3x10</a:t>
            </a:r>
            <a:r>
              <a:rPr lang="en-US" baseline="30000" dirty="0" smtClean="0"/>
              <a:t>12</a:t>
            </a:r>
            <a:r>
              <a:rPr lang="en-US" dirty="0" smtClean="0"/>
              <a:t> W (3 TW)</a:t>
            </a:r>
          </a:p>
          <a:p>
            <a:r>
              <a:rPr lang="en-US" dirty="0" smtClean="0"/>
              <a:t>~10,000W per person!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111695" y="2215849"/>
            <a:ext cx="4032305" cy="4469565"/>
            <a:chOff x="5111695" y="2215849"/>
            <a:chExt cx="4032305" cy="4469565"/>
          </a:xfrm>
        </p:grpSpPr>
        <p:grpSp>
          <p:nvGrpSpPr>
            <p:cNvPr id="22" name="Group 21"/>
            <p:cNvGrpSpPr/>
            <p:nvPr/>
          </p:nvGrpSpPr>
          <p:grpSpPr>
            <a:xfrm>
              <a:off x="5111695" y="2215849"/>
              <a:ext cx="4032305" cy="4469565"/>
              <a:chOff x="5111695" y="2215849"/>
              <a:chExt cx="4032305" cy="4469565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3"/>
              <a:srcRect l="5694" r="4341"/>
              <a:stretch/>
            </p:blipFill>
            <p:spPr>
              <a:xfrm>
                <a:off x="6986446" y="4660815"/>
                <a:ext cx="2157554" cy="744407"/>
              </a:xfrm>
              <a:prstGeom prst="rect">
                <a:avLst/>
              </a:prstGeom>
            </p:spPr>
          </p:pic>
          <p:sp>
            <p:nvSpPr>
              <p:cNvPr id="10" name="Right Arrow 9"/>
              <p:cNvSpPr/>
              <p:nvPr/>
            </p:nvSpPr>
            <p:spPr>
              <a:xfrm>
                <a:off x="5234593" y="4596624"/>
                <a:ext cx="1838906" cy="723692"/>
              </a:xfrm>
              <a:prstGeom prst="rightArrow">
                <a:avLst/>
              </a:prstGeom>
              <a:solidFill>
                <a:srgbClr val="CCFFCC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11695" y="4077751"/>
                <a:ext cx="201345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 smtClean="0"/>
                  <a:t>Work Output</a:t>
                </a:r>
                <a:endParaRPr lang="en-US" sz="26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11695" y="5320316"/>
                <a:ext cx="196493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 smtClean="0"/>
                  <a:t>GDP and $$$</a:t>
                </a:r>
                <a:endParaRPr lang="en-US" sz="2600" b="1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3709" y="5405221"/>
                <a:ext cx="1706925" cy="128019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9511" y="2215849"/>
                <a:ext cx="1451123" cy="2381655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5224253" y="5796401"/>
              <a:ext cx="1728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x10</a:t>
              </a:r>
              <a:r>
                <a:rPr lang="en-US" baseline="30000" dirty="0" smtClean="0"/>
                <a:t>12</a:t>
              </a:r>
              <a:r>
                <a:rPr lang="en-US" dirty="0" smtClean="0"/>
                <a:t> W (3 TW)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42447" y="808122"/>
            <a:ext cx="4056896" cy="3078464"/>
            <a:chOff x="2242447" y="808122"/>
            <a:chExt cx="4056896" cy="3078464"/>
          </a:xfrm>
        </p:grpSpPr>
        <p:sp>
          <p:nvSpPr>
            <p:cNvPr id="13" name="Right Arrow 12"/>
            <p:cNvSpPr/>
            <p:nvPr/>
          </p:nvSpPr>
          <p:spPr>
            <a:xfrm rot="16200000">
              <a:off x="3527779" y="2894786"/>
              <a:ext cx="1259909" cy="7236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28858" y="2582068"/>
              <a:ext cx="128753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 smtClean="0"/>
                <a:t>Entropy</a:t>
              </a:r>
            </a:p>
            <a:p>
              <a:r>
                <a:rPr lang="en-US" sz="2600" b="1" dirty="0" smtClean="0"/>
                <a:t>Output</a:t>
              </a:r>
              <a:endParaRPr lang="en-US" sz="2600" b="1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l="22494"/>
            <a:stretch/>
          </p:blipFill>
          <p:spPr>
            <a:xfrm>
              <a:off x="2242447" y="808122"/>
              <a:ext cx="1915287" cy="163585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7686" y="808122"/>
              <a:ext cx="2108838" cy="163585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570985" y="2667642"/>
              <a:ext cx="1728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Waste heat:</a:t>
              </a:r>
            </a:p>
            <a:p>
              <a:r>
                <a:rPr lang="en-US" dirty="0" smtClean="0"/>
                <a:t>2x10</a:t>
              </a:r>
              <a:r>
                <a:rPr lang="en-US" baseline="30000" dirty="0" smtClean="0"/>
                <a:t>12</a:t>
              </a:r>
              <a:r>
                <a:rPr lang="en-US" dirty="0" smtClean="0"/>
                <a:t> W (3 TW)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00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Energy Consumption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836955"/>
            <a:ext cx="8940800" cy="549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3688" y="6475014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science.energy.gov</a:t>
            </a:r>
            <a:r>
              <a:rPr lang="en-US" dirty="0"/>
              <a:t>/</a:t>
            </a:r>
            <a:r>
              <a:rPr lang="en-US" dirty="0" err="1"/>
              <a:t>bes</a:t>
            </a:r>
            <a:r>
              <a:rPr lang="en-US" dirty="0"/>
              <a:t>/community-resources/reports/</a:t>
            </a:r>
          </a:p>
        </p:txBody>
      </p:sp>
    </p:spTree>
    <p:extLst>
      <p:ext uri="{BB962C8B-B14F-4D97-AF65-F5344CB8AC3E}">
        <p14:creationId xmlns:p14="http://schemas.microsoft.com/office/powerpoint/2010/main" val="92060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76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A6/A7 – Solar Panels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280"/>
            <a:ext cx="9143999" cy="60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-Wav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" y="439174"/>
            <a:ext cx="3954958" cy="3292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317"/>
            <a:ext cx="2894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Light?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2386" y="795273"/>
            <a:ext cx="5110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Light is an </a:t>
            </a:r>
            <a:r>
              <a:rPr lang="en-US" sz="2400" b="1" dirty="0" smtClean="0"/>
              <a:t>electromagnetic wave </a:t>
            </a:r>
            <a:r>
              <a:rPr lang="en-US" sz="2400" dirty="0" smtClean="0"/>
              <a:t>that travels at the speed of light.</a:t>
            </a:r>
          </a:p>
          <a:p>
            <a:endParaRPr lang="en-US" sz="2400" dirty="0"/>
          </a:p>
          <a:p>
            <a:r>
              <a:rPr lang="en-US" sz="2400" dirty="0" smtClean="0"/>
              <a:t>“Visible Light” has a wavelength in the 400 – 700nm range.</a:t>
            </a:r>
          </a:p>
          <a:p>
            <a:endParaRPr lang="en-US" sz="2400" dirty="0"/>
          </a:p>
          <a:p>
            <a:r>
              <a:rPr lang="en-US" sz="2400" dirty="0" smtClean="0"/>
              <a:t>Wavelength determines color.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95" y="3598014"/>
            <a:ext cx="7199969" cy="32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5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3" y="203839"/>
            <a:ext cx="8438144" cy="627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676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Spectral Response of a Solar Panel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6777" y="696791"/>
            <a:ext cx="8826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types of solar panels are sensitive to different colors of light. 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397000" y="1764378"/>
            <a:ext cx="6350000" cy="4202681"/>
            <a:chOff x="1397000" y="1764378"/>
            <a:chExt cx="6350000" cy="420268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000" y="1764378"/>
              <a:ext cx="6350000" cy="39751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397000" y="5597727"/>
              <a:ext cx="247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www.quora.com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073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3047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Solar Panel Tilt</a:t>
            </a:r>
            <a:endParaRPr lang="en-US" sz="3600" b="1" dirty="0"/>
          </a:p>
        </p:txBody>
      </p:sp>
      <p:pic>
        <p:nvPicPr>
          <p:cNvPr id="6" name="Picture 5" descr="Solar_til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5" y="643014"/>
            <a:ext cx="7620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1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784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AC Power Grid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2" y="1288144"/>
            <a:ext cx="2396127" cy="38372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872" y="729264"/>
            <a:ext cx="2441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60 Hz, 120 V</a:t>
            </a:r>
            <a:r>
              <a:rPr lang="en-US" sz="2800" baseline="-25000" dirty="0" smtClean="0"/>
              <a:t>RMS</a:t>
            </a:r>
            <a:endParaRPr lang="en-US" sz="2800" baseline="-2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6" y="3681188"/>
            <a:ext cx="4318000" cy="287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79500" y="2667000"/>
            <a:ext cx="3474357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145" y="5179787"/>
            <a:ext cx="3285266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875" y="300335"/>
            <a:ext cx="4254696" cy="31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8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4243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Solar Panel Efficiency</a:t>
            </a:r>
            <a:endParaRPr lang="en-US" sz="36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889000"/>
            <a:ext cx="9144000" cy="5532777"/>
            <a:chOff x="0" y="889000"/>
            <a:chExt cx="9144000" cy="55327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89000"/>
              <a:ext cx="9144000" cy="507883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44909" y="6052445"/>
              <a:ext cx="5894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www.nrel.gov</a:t>
              </a:r>
              <a:r>
                <a:rPr lang="en-US" dirty="0"/>
                <a:t>/</a:t>
              </a:r>
              <a:r>
                <a:rPr lang="en-US" dirty="0" err="1"/>
                <a:t>pv</a:t>
              </a:r>
              <a:r>
                <a:rPr lang="en-US" dirty="0"/>
                <a:t>/assets/images/efficiency-</a:t>
              </a:r>
              <a:r>
                <a:rPr lang="en-US" dirty="0" err="1"/>
                <a:t>chart.png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029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06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Energy Storage</a:t>
            </a:r>
            <a:endParaRPr lang="en-US" sz="3600" b="1" dirty="0"/>
          </a:p>
        </p:txBody>
      </p:sp>
      <p:pic>
        <p:nvPicPr>
          <p:cNvPr id="2" name="Picture 1" descr="E4_micro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98" y="1009696"/>
            <a:ext cx="6626806" cy="519074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390662" y="3858973"/>
            <a:ext cx="3045432" cy="257675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76970" y="3674307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7746" y="3612662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8811" y="5979828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6970" y="6125660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76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0" y="0"/>
            <a:ext cx="8780541" cy="68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6334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High Voltage Transmission Lines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" y="3339284"/>
            <a:ext cx="9144000" cy="3386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65" y="821303"/>
            <a:ext cx="6083300" cy="238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4755" y="1245675"/>
            <a:ext cx="29592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AC voltages can easily be increased using a </a:t>
            </a:r>
            <a:r>
              <a:rPr lang="en-US" sz="2600" i="1" dirty="0" smtClean="0"/>
              <a:t>transformer</a:t>
            </a:r>
            <a:r>
              <a:rPr lang="en-US" sz="2600" dirty="0" smtClean="0"/>
              <a:t>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3868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784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AC Power Grid</a:t>
            </a:r>
            <a:endParaRPr lang="en-US" sz="3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304" y="3338605"/>
            <a:ext cx="4254696" cy="3194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5658" y="726099"/>
            <a:ext cx="93522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Electrical energy distributed across nation via AC transmission lines.</a:t>
            </a:r>
            <a:endParaRPr lang="en-US" sz="2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-25658" y="1248306"/>
            <a:ext cx="6121658" cy="4234317"/>
            <a:chOff x="-25658" y="1248306"/>
            <a:chExt cx="6121658" cy="42343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48306"/>
              <a:ext cx="6096000" cy="3949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-25658" y="5205624"/>
              <a:ext cx="4583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https://</a:t>
              </a:r>
              <a:r>
                <a:rPr lang="en-US" sz="1200" dirty="0" err="1"/>
                <a:t>www.technologyreview.com</a:t>
              </a:r>
              <a:r>
                <a:rPr lang="en-US" sz="1200" dirty="0"/>
                <a:t>/s/401083/a-smarter-power-grid/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87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5138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Power Grids of the Future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4" y="1830521"/>
            <a:ext cx="4622820" cy="372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744" y="909109"/>
            <a:ext cx="46228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In China, much of the population lives on the east coast. 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40" y="1867101"/>
            <a:ext cx="3517691" cy="4687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5240" y="666773"/>
            <a:ext cx="372710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Power in sent across the country by </a:t>
            </a:r>
            <a:r>
              <a:rPr lang="en-US" sz="2400" b="1" dirty="0" smtClean="0"/>
              <a:t>1 Million volt </a:t>
            </a:r>
            <a:r>
              <a:rPr lang="en-US" sz="2400" dirty="0" smtClean="0"/>
              <a:t>transmission lines!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636793"/>
            <a:ext cx="48930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But most of the energy resources are located in the west.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2137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Non-ideal Power Supply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180" y="715082"/>
            <a:ext cx="877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Power supplies and batteries have an </a:t>
            </a:r>
            <a:r>
              <a:rPr lang="en-US" sz="2400" b="1" dirty="0" smtClean="0"/>
              <a:t>“internal resistance” </a:t>
            </a:r>
            <a:r>
              <a:rPr lang="en-US" sz="2400" dirty="0" smtClean="0"/>
              <a:t>or “</a:t>
            </a:r>
            <a:r>
              <a:rPr lang="en-US" sz="2400" b="1" dirty="0" smtClean="0"/>
              <a:t>output impedance” </a:t>
            </a:r>
            <a:r>
              <a:rPr lang="en-US" sz="2400" dirty="0" smtClean="0"/>
              <a:t>that limits the amount of current it can output.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5" y="3328574"/>
            <a:ext cx="876180" cy="876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49" y="2096672"/>
            <a:ext cx="4895899" cy="365560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3325" y="3708211"/>
            <a:ext cx="2320844" cy="0"/>
          </a:xfrm>
          <a:prstGeom prst="straightConnector1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ultiply 11"/>
          <p:cNvSpPr/>
          <p:nvPr/>
        </p:nvSpPr>
        <p:spPr>
          <a:xfrm>
            <a:off x="1970768" y="3328574"/>
            <a:ext cx="875897" cy="75921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Non-ideal Power Supply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180" y="715082"/>
            <a:ext cx="8773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Power supplies and batteries have an </a:t>
            </a:r>
            <a:r>
              <a:rPr lang="en-US" sz="2400" b="1" dirty="0" smtClean="0"/>
              <a:t>“internal resistance” </a:t>
            </a:r>
            <a:r>
              <a:rPr lang="en-US" sz="2400" dirty="0" smtClean="0"/>
              <a:t>or “</a:t>
            </a:r>
            <a:r>
              <a:rPr lang="en-US" sz="2400" b="1" dirty="0" smtClean="0"/>
              <a:t>output impedance” </a:t>
            </a:r>
            <a:r>
              <a:rPr lang="en-US" sz="2400" dirty="0" smtClean="0"/>
              <a:t>that limits the amount of current it can output.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747928"/>
              </p:ext>
            </p:extLst>
          </p:nvPr>
        </p:nvGraphicFramePr>
        <p:xfrm>
          <a:off x="5811803" y="2883464"/>
          <a:ext cx="2703785" cy="1057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3" imgW="1104900" imgH="431800" progId="Equation.3">
                  <p:embed/>
                </p:oleObj>
              </mc:Choice>
              <mc:Fallback>
                <p:oleObj name="Equation" r:id="rId3" imgW="1104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11803" y="2883464"/>
                        <a:ext cx="2703785" cy="1057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776977"/>
              </p:ext>
            </p:extLst>
          </p:nvPr>
        </p:nvGraphicFramePr>
        <p:xfrm>
          <a:off x="6584378" y="4363736"/>
          <a:ext cx="1430678" cy="506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5" imgW="609600" imgH="215900" progId="Equation.3">
                  <p:embed/>
                </p:oleObj>
              </mc:Choice>
              <mc:Fallback>
                <p:oleObj name="Equation" r:id="rId5" imgW="609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4378" y="4363736"/>
                        <a:ext cx="1430678" cy="506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27137" y="1918806"/>
            <a:ext cx="21274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Voltage “Droop”</a:t>
            </a:r>
            <a:endParaRPr lang="en-US" sz="2200" b="1" dirty="0"/>
          </a:p>
        </p:txBody>
      </p:sp>
      <p:pic>
        <p:nvPicPr>
          <p:cNvPr id="7" name="Picture 6" descr="nonideal_power_suppl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0" y="1918806"/>
            <a:ext cx="5415416" cy="37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1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Non-ideal Power Supply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330407"/>
              </p:ext>
            </p:extLst>
          </p:nvPr>
        </p:nvGraphicFramePr>
        <p:xfrm>
          <a:off x="718682" y="2252353"/>
          <a:ext cx="2272293" cy="1109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Equation" r:id="rId3" imgW="990600" imgH="482600" progId="Equation.3">
                  <p:embed/>
                </p:oleObj>
              </mc:Choice>
              <mc:Fallback>
                <p:oleObj name="Equation" r:id="rId3" imgW="990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8682" y="2252353"/>
                        <a:ext cx="2272293" cy="1109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9994" y="816157"/>
            <a:ext cx="817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Power output depends on load resistance </a:t>
            </a:r>
            <a:r>
              <a:rPr lang="en-US" sz="2800" i="1" dirty="0" smtClean="0"/>
              <a:t>R</a:t>
            </a:r>
            <a:r>
              <a:rPr lang="en-US" sz="2800" i="1" baseline="-25000" dirty="0" smtClean="0"/>
              <a:t>L</a:t>
            </a:r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065525" y="2002168"/>
            <a:ext cx="4834573" cy="3804790"/>
            <a:chOff x="4065525" y="1213808"/>
            <a:chExt cx="4834573" cy="3804790"/>
          </a:xfrm>
        </p:grpSpPr>
        <p:pic>
          <p:nvPicPr>
            <p:cNvPr id="8" name="Picture 7" descr="power_vs_load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525" y="1447392"/>
              <a:ext cx="4834573" cy="335576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556081" y="1213808"/>
              <a:ext cx="6569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 err="1" smtClean="0"/>
                <a:t>q</a:t>
              </a:r>
              <a:r>
                <a:rPr lang="en-US" sz="2200" i="1" baseline="-25000" dirty="0" err="1" smtClean="0"/>
                <a:t>L</a:t>
              </a:r>
              <a:endParaRPr lang="en-US" sz="2200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43175" y="4587711"/>
              <a:ext cx="6569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/>
                <a:t>R</a:t>
              </a:r>
              <a:r>
                <a:rPr lang="en-US" sz="2200" i="1" baseline="-25000" dirty="0" smtClean="0"/>
                <a:t>L</a:t>
              </a:r>
              <a:endParaRPr lang="en-US" sz="2200" i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89994" y="3696711"/>
            <a:ext cx="3561765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Max power occurs when </a:t>
            </a:r>
          </a:p>
          <a:p>
            <a:pPr algn="ctr">
              <a:lnSpc>
                <a:spcPct val="120000"/>
              </a:lnSpc>
            </a:pPr>
            <a:r>
              <a:rPr lang="en-US" sz="2400" i="1" dirty="0" smtClean="0"/>
              <a:t>R</a:t>
            </a:r>
            <a:r>
              <a:rPr lang="en-US" sz="2400" i="1" baseline="-25000" dirty="0" smtClean="0"/>
              <a:t>L</a:t>
            </a:r>
            <a:r>
              <a:rPr lang="en-US" sz="2400" dirty="0" smtClean="0"/>
              <a:t> = </a:t>
            </a:r>
            <a:r>
              <a:rPr lang="en-US" sz="2400" i="1" dirty="0" smtClean="0"/>
              <a:t>R</a:t>
            </a:r>
            <a:r>
              <a:rPr lang="en-US" sz="2400" i="1" baseline="-25000" dirty="0" smtClean="0"/>
              <a:t>S</a:t>
            </a:r>
          </a:p>
          <a:p>
            <a:pPr algn="ctr">
              <a:lnSpc>
                <a:spcPct val="120000"/>
              </a:lnSpc>
            </a:pPr>
            <a:r>
              <a:rPr lang="en-US" sz="2400" b="1" i="1" dirty="0" smtClean="0"/>
              <a:t>“Impedance matching”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8095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66" y="1063027"/>
            <a:ext cx="3161632" cy="3161632"/>
          </a:xfrm>
          <a:prstGeom prst="rect">
            <a:avLst/>
          </a:prstGeom>
        </p:spPr>
      </p:pic>
      <p:pic>
        <p:nvPicPr>
          <p:cNvPr id="2" name="Picture 1" descr="Resistor-TRE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16843"/>
          <a:stretch/>
        </p:blipFill>
        <p:spPr>
          <a:xfrm>
            <a:off x="-1" y="1642264"/>
            <a:ext cx="2802141" cy="2698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33" y="40529"/>
            <a:ext cx="422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Impedance Matching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994" y="686860"/>
            <a:ext cx="817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Subsequent branches are “impedance matched”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069" r="5396"/>
          <a:stretch/>
        </p:blipFill>
        <p:spPr>
          <a:xfrm>
            <a:off x="6102682" y="4340588"/>
            <a:ext cx="2947737" cy="2415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141" y="1402651"/>
            <a:ext cx="3220334" cy="2086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908" y="4012414"/>
            <a:ext cx="3082758" cy="2743425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486548"/>
              </p:ext>
            </p:extLst>
          </p:nvPr>
        </p:nvGraphicFramePr>
        <p:xfrm>
          <a:off x="522037" y="4340587"/>
          <a:ext cx="1362909" cy="1005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Equation" r:id="rId8" imgW="533400" imgH="393700" progId="Equation.3">
                  <p:embed/>
                </p:oleObj>
              </mc:Choice>
              <mc:Fallback>
                <p:oleObj name="Equation" r:id="rId8" imgW="533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2037" y="4340587"/>
                        <a:ext cx="1362909" cy="1005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496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421</Words>
  <Application>Microsoft Macintosh PowerPoint</Application>
  <PresentationFormat>On-screen Show (4:3)</PresentationFormat>
  <Paragraphs>71</Paragraphs>
  <Slides>22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Rumbach</dc:creator>
  <cp:lastModifiedBy>Paul Rumbach</cp:lastModifiedBy>
  <cp:revision>116</cp:revision>
  <dcterms:created xsi:type="dcterms:W3CDTF">2015-10-05T21:34:59Z</dcterms:created>
  <dcterms:modified xsi:type="dcterms:W3CDTF">2020-03-02T17:49:36Z</dcterms:modified>
</cp:coreProperties>
</file>